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4C7B0-FCE0-4D04-937E-D2C11BA64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A7E7D6-AE0E-424C-BB3F-4E940BA60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AFFFC-68D7-47AA-8C9A-4B517AFD4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FB05-FA47-4A82-9767-F7F964902E6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7AA94-83E2-468A-822B-8C86D6F7E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29176-2200-40E8-9763-22285ECA0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0064-C8CB-4D07-990E-58C5DE951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4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457DB-2192-4204-B451-1561862D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48226B-3D8F-41CE-8052-79EA004A8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53570-9FDD-446F-904A-1728EE8A1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FB05-FA47-4A82-9767-F7F964902E6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3E5BA-A2B3-485A-AC3C-6B4A1A2C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76720-3F22-4684-BCEA-EE25CED0A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0064-C8CB-4D07-990E-58C5DE951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4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93D90F-6AFF-4744-8729-4612BED4D9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F5D489-5316-4201-A7A2-2965CD503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CB09C-86F1-4A72-914A-B8C42CAA5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FB05-FA47-4A82-9767-F7F964902E6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EB58C-4B7B-49B7-BC1A-00AF6A2E1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04033-C7D7-4E0C-B567-79213B361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0064-C8CB-4D07-990E-58C5DE951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7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C9F9B-B626-4564-808E-F7FEB59D9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6F626-A0B9-4355-B22F-59E4E83F0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AA817-28DC-4EA5-81E6-398799D1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FB05-FA47-4A82-9767-F7F964902E6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F7116-26F7-4CF7-94AD-72D2B59AF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AB665-902A-4D7B-91B5-461A37F44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0064-C8CB-4D07-990E-58C5DE951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1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D69E7-4FF6-4D2B-9E63-AB3D6875A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F6827-DD0D-4F00-8C31-BD37FCE1E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2BC73-63FC-4095-A599-7BCF101BB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FB05-FA47-4A82-9767-F7F964902E6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8B85-B95B-43EC-AFD5-C5A296CBC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5CA97-A234-4FBA-A63D-4FA044854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0064-C8CB-4D07-990E-58C5DE951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4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C83F3-1609-459D-9A23-09DC15DD3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6A8E3-8BE3-4053-973F-D37584CE68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06A340-0A94-4BA1-85CE-809960D2F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8DD7B-F416-4FB5-B63B-84ACD022A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FB05-FA47-4A82-9767-F7F964902E6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303F1-C0A3-4698-BA21-CE18A5F8F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6D5F1-6B1D-4F10-B86E-3056DB15E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0064-C8CB-4D07-990E-58C5DE951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ED4D3-C421-487C-B7FD-A2EEB307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00290-3FA0-4442-A4FE-AE219D2B5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0D3F7-E80D-460F-AD6F-52EBD8CFF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12E4A1-C679-43CA-B26D-A9220A64A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B3909B-28BA-4761-B68B-8F431138AC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E79DFA-45E0-444B-ABA6-8D057407B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FB05-FA47-4A82-9767-F7F964902E6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74CB0F-F7B4-4E15-A4FE-9553C49E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A4AB7E-11B0-4152-86AB-56DBD40D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0064-C8CB-4D07-990E-58C5DE951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3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AF9C3-7E23-47EC-8B89-61882166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F40575-9ABA-4057-9C1F-70A68EC91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FB05-FA47-4A82-9767-F7F964902E6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BB264A-1F33-4023-B6B2-20184B4C6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D81FC-2B41-4D98-880F-5067FDE9A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0064-C8CB-4D07-990E-58C5DE951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2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F03CBD-B601-46FC-B198-7BB79A4FC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FB05-FA47-4A82-9767-F7F964902E6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0205E5-B5D7-40C5-9775-3EBC309A4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4C4A9-58F3-4F3E-BD65-CFC0B24AC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0064-C8CB-4D07-990E-58C5DE951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1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006C4-3641-43D7-9063-3523EB538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74F21-58B4-42CD-8F26-86563D60D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2C551-7229-48FB-9A34-B4AF12CB1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7B7EB-38AD-4610-93B5-ACE5F334A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FB05-FA47-4A82-9767-F7F964902E6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9CE86-0356-4F3B-9AF4-C6D8C217D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DB444-598B-4D93-9067-240F7D70E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0064-C8CB-4D07-990E-58C5DE951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56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51DEE-13D6-43FA-8AA1-3F7A5B6DF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43AED-B737-4F4D-B097-92652DEC9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7E264-3B54-4B6D-9EA8-6137B91A3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10B2A-0286-4624-B96F-8B429D9AD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FB05-FA47-4A82-9767-F7F964902E6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A7973-9109-452D-9F34-81BDD40F6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FB64D-B3E5-44A2-9D6B-9A9812CD3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0064-C8CB-4D07-990E-58C5DE951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2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84029A-E6B9-4769-B85D-972DF87A6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A0DE4-1428-4DD5-852A-4AB78152B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83C15-22E6-4CC2-9205-0A6B51DC3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EFB05-FA47-4A82-9767-F7F964902E6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4BBA4-112B-4104-8C16-C2681AE8F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832A-0465-4412-A3F2-B2E423316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C0064-C8CB-4D07-990E-58C5DE951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4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A7A48-7648-4244-B66B-488C430E1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2247" y="2410728"/>
            <a:ext cx="9144000" cy="2999063"/>
          </a:xfrm>
        </p:spPr>
        <p:txBody>
          <a:bodyPr>
            <a:noAutofit/>
          </a:bodyPr>
          <a:lstStyle/>
          <a:p>
            <a:r>
              <a:rPr lang="en-US" sz="3600" b="1" i="0" dirty="0">
                <a:solidFill>
                  <a:srgbClr val="00B050"/>
                </a:solidFill>
                <a:effectLst/>
                <a:latin typeface="High Tower Text" panose="02040502050506030303" pitchFamily="18" charset="0"/>
              </a:rPr>
              <a:t>IMPACT OF NATIONWIDE </a:t>
            </a:r>
            <a:r>
              <a:rPr lang="en-US" sz="3600" b="1" i="0" dirty="0" smtClean="0">
                <a:solidFill>
                  <a:srgbClr val="00B050"/>
                </a:solidFill>
                <a:effectLst/>
                <a:latin typeface="High Tower Text" panose="02040502050506030303" pitchFamily="18" charset="0"/>
              </a:rPr>
              <a:t>COVID 19 PANDEMIC LOCKDOWN ON                                                                       </a:t>
            </a:r>
            <a:r>
              <a:rPr lang="en-US" sz="3600" b="1" i="1" dirty="0" smtClean="0">
                <a:solidFill>
                  <a:srgbClr val="00B050"/>
                </a:solidFill>
                <a:effectLst/>
                <a:latin typeface="High Tower Text" panose="02040502050506030303" pitchFamily="18" charset="0"/>
              </a:rPr>
              <a:t>                               </a:t>
            </a:r>
            <a:r>
              <a:rPr lang="en-US" sz="3600" b="1" i="0" dirty="0" smtClean="0">
                <a:solidFill>
                  <a:srgbClr val="00B050"/>
                </a:solidFill>
                <a:effectLst/>
                <a:latin typeface="High Tower Text" panose="02040502050506030303" pitchFamily="18" charset="0"/>
              </a:rPr>
              <a:t>                                                                                                                </a:t>
            </a:r>
            <a:r>
              <a:rPr lang="en-US" sz="3600" b="1" i="0" dirty="0">
                <a:solidFill>
                  <a:srgbClr val="00B050"/>
                </a:solidFill>
                <a:effectLst/>
                <a:latin typeface="High Tower Text" panose="02040502050506030303" pitchFamily="18" charset="0"/>
              </a:rPr>
              <a:t>HABITAT OF ENDANGERED DOLPHINS </a:t>
            </a:r>
            <a:r>
              <a:rPr lang="en-US" sz="3600" b="1" i="0" dirty="0" smtClean="0">
                <a:solidFill>
                  <a:srgbClr val="00B050"/>
                </a:solidFill>
                <a:effectLst/>
                <a:latin typeface="High Tower Text" panose="02040502050506030303" pitchFamily="18" charset="0"/>
              </a:rPr>
              <a:t>PLATANISTTICA, GANGETICA : </a:t>
            </a:r>
            <a:r>
              <a:rPr lang="en-US" sz="3600" b="1" i="0" dirty="0" smtClean="0">
                <a:solidFill>
                  <a:srgbClr val="222222"/>
                </a:solidFill>
                <a:effectLst/>
                <a:latin typeface="High Tower Text" panose="02040502050506030303" pitchFamily="18" charset="0"/>
              </a:rPr>
              <a:t/>
            </a:r>
            <a:br>
              <a:rPr lang="en-US" sz="3600" b="1" i="0" dirty="0" smtClean="0">
                <a:solidFill>
                  <a:srgbClr val="222222"/>
                </a:solidFill>
                <a:effectLst/>
                <a:latin typeface="High Tower Text" panose="02040502050506030303" pitchFamily="18" charset="0"/>
              </a:rPr>
            </a:br>
            <a:r>
              <a:rPr lang="en-US" sz="3600" b="1" i="0" dirty="0" smtClean="0">
                <a:solidFill>
                  <a:srgbClr val="92D050"/>
                </a:solidFill>
                <a:effectLst/>
                <a:latin typeface="High Tower Text" panose="02040502050506030303" pitchFamily="18" charset="0"/>
              </a:rPr>
              <a:t>ISSUES </a:t>
            </a:r>
            <a:r>
              <a:rPr lang="en-US" sz="3600" b="1" i="0" dirty="0">
                <a:solidFill>
                  <a:srgbClr val="92D050"/>
                </a:solidFill>
                <a:effectLst/>
                <a:latin typeface="High Tower Text" panose="02040502050506030303" pitchFamily="18" charset="0"/>
              </a:rPr>
              <a:t>&amp; CHALLENGES IN </a:t>
            </a:r>
            <a:r>
              <a:rPr lang="en-US" sz="3600" b="1" i="0" dirty="0" smtClean="0">
                <a:solidFill>
                  <a:srgbClr val="92D050"/>
                </a:solidFill>
                <a:effectLst/>
                <a:latin typeface="High Tower Text" panose="02040502050506030303" pitchFamily="18" charset="0"/>
              </a:rPr>
              <a:t>CONTEXT </a:t>
            </a:r>
            <a:r>
              <a:rPr lang="en-US" sz="3600" b="1" i="0" dirty="0">
                <a:solidFill>
                  <a:srgbClr val="92D050"/>
                </a:solidFill>
                <a:effectLst/>
                <a:latin typeface="High Tower Text" panose="02040502050506030303" pitchFamily="18" charset="0"/>
              </a:rPr>
              <a:t>OF ITS REHABILITATION IN RIVER GANGA</a:t>
            </a:r>
            <a:r>
              <a:rPr lang="en-US" sz="2800" b="0" i="0" dirty="0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US" sz="2800" b="0" i="0" dirty="0">
                <a:solidFill>
                  <a:srgbClr val="92D050"/>
                </a:solidFill>
                <a:effectLst/>
                <a:latin typeface="Arial" panose="020B0604020202020204" pitchFamily="34" charset="0"/>
              </a:rPr>
            </a:br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                               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0B9F05-70E4-4F31-B95A-AFB8B5BE2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409791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 smtClean="0">
                <a:solidFill>
                  <a:srgbClr val="222222"/>
                </a:solidFill>
              </a:rPr>
              <a:t>VR</a:t>
            </a:r>
            <a:r>
              <a:rPr lang="en-US" sz="2000" b="1" i="0" dirty="0" smtClean="0">
                <a:solidFill>
                  <a:srgbClr val="222222"/>
                </a:solidFill>
                <a:effectLst/>
              </a:rPr>
              <a:t> 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CHITRANSHI</a:t>
            </a:r>
          </a:p>
          <a:p>
            <a:pPr algn="r"/>
            <a:r>
              <a:rPr lang="en-US" sz="2000" b="1" i="0" dirty="0">
                <a:solidFill>
                  <a:srgbClr val="222222"/>
                </a:solidFill>
                <a:effectLst/>
              </a:rPr>
              <a:t>EX ADG FISHERIES </a:t>
            </a:r>
          </a:p>
          <a:p>
            <a:pPr algn="r"/>
            <a:r>
              <a:rPr lang="en-US" sz="2000" b="1" i="0" dirty="0" smtClean="0">
                <a:solidFill>
                  <a:srgbClr val="222222"/>
                </a:solidFill>
                <a:effectLst/>
              </a:rPr>
              <a:t>ICAR</a:t>
            </a:r>
            <a:r>
              <a:rPr lang="en-US" sz="2000" b="1" dirty="0" smtClean="0">
                <a:solidFill>
                  <a:srgbClr val="222222"/>
                </a:solidFill>
              </a:rPr>
              <a:t>, </a:t>
            </a:r>
            <a:r>
              <a:rPr lang="en-US" sz="2000" b="1" i="0" dirty="0" smtClean="0">
                <a:solidFill>
                  <a:srgbClr val="222222"/>
                </a:solidFill>
                <a:effectLst/>
              </a:rPr>
              <a:t>NEW 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DELHI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4040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52" y="3601272"/>
            <a:ext cx="5563652" cy="3056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032" y="174233"/>
            <a:ext cx="5758293" cy="3209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92" y="174233"/>
            <a:ext cx="4263165" cy="3541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7" y="3901252"/>
            <a:ext cx="5798694" cy="27562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360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C5D7E-CBE1-441F-BD50-BD29B0908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662" y="2400391"/>
            <a:ext cx="6646817" cy="4351338"/>
          </a:xfrm>
        </p:spPr>
        <p:txBody>
          <a:bodyPr>
            <a:normAutofit/>
          </a:bodyPr>
          <a:lstStyle/>
          <a:p>
            <a:pPr algn="l"/>
            <a:r>
              <a:rPr lang="en-US" sz="2400" b="1" i="0" dirty="0">
                <a:solidFill>
                  <a:srgbClr val="222222"/>
                </a:solidFill>
                <a:effectLst/>
              </a:rPr>
              <a:t>Management Of Dolphin is tedious task </a:t>
            </a:r>
          </a:p>
          <a:p>
            <a:pPr algn="l"/>
            <a:r>
              <a:rPr lang="en-US" sz="2400" b="1" dirty="0">
                <a:solidFill>
                  <a:srgbClr val="222222"/>
                </a:solidFill>
              </a:rPr>
              <a:t>V</a:t>
            </a:r>
            <a:r>
              <a:rPr lang="en-US" sz="2400" b="1" i="0" dirty="0" smtClean="0">
                <a:solidFill>
                  <a:srgbClr val="222222"/>
                </a:solidFill>
                <a:effectLst/>
              </a:rPr>
              <a:t>ulnerable </a:t>
            </a:r>
            <a:r>
              <a:rPr lang="en-US" sz="2400" b="1" i="0" dirty="0">
                <a:solidFill>
                  <a:srgbClr val="222222"/>
                </a:solidFill>
                <a:effectLst/>
              </a:rPr>
              <a:t>species in vulnerable river</a:t>
            </a:r>
          </a:p>
          <a:p>
            <a:pPr algn="l"/>
            <a:r>
              <a:rPr lang="en-US" sz="2400" b="1" i="0" dirty="0">
                <a:solidFill>
                  <a:srgbClr val="222222"/>
                </a:solidFill>
                <a:effectLst/>
              </a:rPr>
              <a:t>Control on hunting killing &amp; Poaching</a:t>
            </a:r>
          </a:p>
          <a:p>
            <a:pPr algn="l"/>
            <a:r>
              <a:rPr lang="en-US" sz="2400" b="1" i="0" dirty="0">
                <a:solidFill>
                  <a:srgbClr val="222222"/>
                </a:solidFill>
                <a:effectLst/>
              </a:rPr>
              <a:t>Restoration of health condition of habitat</a:t>
            </a:r>
          </a:p>
          <a:p>
            <a:pPr algn="l"/>
            <a:r>
              <a:rPr lang="en-US" sz="2400" b="1" i="0" dirty="0">
                <a:solidFill>
                  <a:srgbClr val="222222"/>
                </a:solidFill>
                <a:effectLst/>
              </a:rPr>
              <a:t>Late maturity long gestation period milk feeding</a:t>
            </a:r>
          </a:p>
          <a:p>
            <a:pPr algn="l"/>
            <a:r>
              <a:rPr lang="en-US" sz="2400" b="1" i="0" dirty="0">
                <a:solidFill>
                  <a:srgbClr val="222222"/>
                </a:solidFill>
                <a:effectLst/>
              </a:rPr>
              <a:t>Anticipated  impact :dredging &amp; noise pollution</a:t>
            </a:r>
          </a:p>
          <a:p>
            <a:endParaRPr lang="en-US" sz="24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6AF47B-8C8C-4A09-8CF3-98750B08D091}"/>
              </a:ext>
            </a:extLst>
          </p:cNvPr>
          <p:cNvSpPr txBox="1">
            <a:spLocks/>
          </p:cNvSpPr>
          <p:nvPr/>
        </p:nvSpPr>
        <p:spPr>
          <a:xfrm>
            <a:off x="1003662" y="361701"/>
            <a:ext cx="10515600" cy="1325563"/>
          </a:xfrm>
          <a:prstGeom prst="rect">
            <a:avLst/>
          </a:prstGeom>
          <a:solidFill>
            <a:srgbClr val="92D050">
              <a:alpha val="69804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ISSUES AND CHALLENGES 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utoShape 2" descr="Graphic Bulb Creative - Free image on Pixaba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8" name="Picture 4" descr="Graphic Bulb Creative - Free image o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078" y="1687264"/>
            <a:ext cx="4233545" cy="423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3CAD7-84BF-47F9-8290-6AD009711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0353"/>
            <a:ext cx="7953103" cy="2824752"/>
          </a:xfrm>
        </p:spPr>
        <p:txBody>
          <a:bodyPr/>
          <a:lstStyle/>
          <a:p>
            <a:pPr algn="l"/>
            <a:r>
              <a:rPr lang="en-US" sz="2400" b="1" i="0" dirty="0">
                <a:solidFill>
                  <a:srgbClr val="222222"/>
                </a:solidFill>
                <a:effectLst/>
              </a:rPr>
              <a:t>Creation of dolphin parks in tributaries </a:t>
            </a:r>
          </a:p>
          <a:p>
            <a:pPr algn="l"/>
            <a:r>
              <a:rPr lang="en-US" sz="2400" b="1" i="0" dirty="0" smtClean="0">
                <a:solidFill>
                  <a:srgbClr val="222222"/>
                </a:solidFill>
                <a:effectLst/>
              </a:rPr>
              <a:t>Creation </a:t>
            </a:r>
            <a:r>
              <a:rPr lang="en-US" sz="2400" b="1" i="0" dirty="0">
                <a:solidFill>
                  <a:srgbClr val="222222"/>
                </a:solidFill>
                <a:effectLst/>
              </a:rPr>
              <a:t>of Dolphin Research Centre at </a:t>
            </a:r>
            <a:r>
              <a:rPr lang="en-US" sz="2400" b="1" i="0" dirty="0" smtClean="0">
                <a:solidFill>
                  <a:srgbClr val="222222"/>
                </a:solidFill>
                <a:effectLst/>
              </a:rPr>
              <a:t>CIFRI</a:t>
            </a:r>
            <a:endParaRPr lang="en-US" sz="2400" b="1" i="0" dirty="0">
              <a:solidFill>
                <a:srgbClr val="222222"/>
              </a:solidFill>
              <a:effectLst/>
            </a:endParaRPr>
          </a:p>
          <a:p>
            <a:pPr algn="l"/>
            <a:r>
              <a:rPr lang="en-US" sz="2400" b="1" i="0" dirty="0" smtClean="0">
                <a:solidFill>
                  <a:srgbClr val="222222"/>
                </a:solidFill>
                <a:effectLst/>
              </a:rPr>
              <a:t>Creation </a:t>
            </a:r>
            <a:r>
              <a:rPr lang="en-US" sz="2400" b="1" i="0" dirty="0">
                <a:solidFill>
                  <a:srgbClr val="222222"/>
                </a:solidFill>
                <a:effectLst/>
              </a:rPr>
              <a:t>of multi institutional dolphin advisory group</a:t>
            </a:r>
          </a:p>
          <a:p>
            <a:pPr algn="l"/>
            <a:r>
              <a:rPr lang="en-US" sz="2400" b="1" i="0" dirty="0" smtClean="0">
                <a:solidFill>
                  <a:srgbClr val="222222"/>
                </a:solidFill>
                <a:effectLst/>
              </a:rPr>
              <a:t>Skill </a:t>
            </a:r>
            <a:r>
              <a:rPr lang="en-US" sz="2400" b="1" i="0" dirty="0">
                <a:solidFill>
                  <a:srgbClr val="222222"/>
                </a:solidFill>
                <a:effectLst/>
              </a:rPr>
              <a:t>development in dolphin management programmes</a:t>
            </a:r>
          </a:p>
          <a:p>
            <a:pPr algn="l"/>
            <a:r>
              <a:rPr lang="en-US" sz="2400" b="1" i="0" dirty="0" smtClean="0">
                <a:solidFill>
                  <a:srgbClr val="222222"/>
                </a:solidFill>
                <a:effectLst/>
              </a:rPr>
              <a:t>Creation </a:t>
            </a:r>
            <a:r>
              <a:rPr lang="en-US" sz="2400" b="1" i="0" dirty="0">
                <a:solidFill>
                  <a:srgbClr val="222222"/>
                </a:solidFill>
                <a:effectLst/>
              </a:rPr>
              <a:t>of Ganga scout cadre</a:t>
            </a:r>
          </a:p>
          <a:p>
            <a:pPr algn="l"/>
            <a:r>
              <a:rPr lang="en-US" sz="2400" b="1" i="0" dirty="0" smtClean="0">
                <a:solidFill>
                  <a:srgbClr val="222222"/>
                </a:solidFill>
                <a:effectLst/>
              </a:rPr>
              <a:t>Legal </a:t>
            </a:r>
            <a:r>
              <a:rPr lang="en-US" sz="2400" b="1" i="0" dirty="0">
                <a:solidFill>
                  <a:srgbClr val="222222"/>
                </a:solidFill>
                <a:effectLst/>
              </a:rPr>
              <a:t>monitoring by wildlife crime control Bureau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6AF47B-8C8C-4A09-8CF3-98750B08D09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92D050">
              <a:alpha val="69804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REHABILITATION PERSPECTIVES 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1" t="8634" r="13200" b="11502"/>
          <a:stretch/>
        </p:blipFill>
        <p:spPr>
          <a:xfrm>
            <a:off x="8621487" y="2484414"/>
            <a:ext cx="3036686" cy="24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2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2638062"/>
            <a:ext cx="12192000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IN" sz="8000" b="1" dirty="0" smtClean="0">
                <a:solidFill>
                  <a:srgbClr val="FF0000"/>
                </a:solidFill>
              </a:rPr>
              <a:t>THANK YOU </a:t>
            </a:r>
            <a:endParaRPr lang="en-IN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5268-F005-4AE7-AD41-5C5C532ED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49" y="1035447"/>
            <a:ext cx="5159188" cy="1325563"/>
          </a:xfrm>
          <a:solidFill>
            <a:srgbClr val="92D050">
              <a:alpha val="69804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en-US" sz="28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SIGNIFICANCE OF GANGA ECOSYSTEM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2E76D-1E71-4C5D-AEA6-2DCACD68D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749" y="2361010"/>
            <a:ext cx="5159188" cy="3691522"/>
          </a:xfrm>
          <a:ln w="28575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l">
              <a:buFont typeface="Wingdings" panose="05000000000000000000" pitchFamily="2" charset="2"/>
              <a:buChar char="§"/>
            </a:pPr>
            <a:r>
              <a:rPr lang="en-US" sz="2000" b="1" i="0" dirty="0">
                <a:solidFill>
                  <a:srgbClr val="222222"/>
                </a:solidFill>
                <a:effectLst/>
              </a:rPr>
              <a:t>National River of India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i="0" dirty="0">
                <a:solidFill>
                  <a:srgbClr val="222222"/>
                </a:solidFill>
                <a:effectLst/>
              </a:rPr>
              <a:t>Mega hot spot </a:t>
            </a:r>
            <a:r>
              <a:rPr lang="en-US" sz="2000" b="1" i="0" dirty="0" smtClean="0">
                <a:solidFill>
                  <a:srgbClr val="222222"/>
                </a:solidFill>
                <a:effectLst/>
              </a:rPr>
              <a:t>of aquatic 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biodiversity in world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i="0" dirty="0">
                <a:solidFill>
                  <a:srgbClr val="222222"/>
                </a:solidFill>
                <a:effectLst/>
              </a:rPr>
              <a:t>Gene bank of endangered Dolphin &amp; carps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i="0" dirty="0">
                <a:solidFill>
                  <a:srgbClr val="222222"/>
                </a:solidFill>
                <a:effectLst/>
              </a:rPr>
              <a:t>Catfishes mahseer  prawn. </a:t>
            </a:r>
            <a:r>
              <a:rPr lang="en-US" sz="2000" b="1" i="0" dirty="0" err="1">
                <a:solidFill>
                  <a:srgbClr val="222222"/>
                </a:solidFill>
                <a:effectLst/>
              </a:rPr>
              <a:t>Bagarius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2000" b="1" i="0" dirty="0" smtClean="0">
                <a:solidFill>
                  <a:srgbClr val="222222"/>
                </a:solidFill>
                <a:effectLst/>
              </a:rPr>
              <a:t>Otter.</a:t>
            </a:r>
            <a:endParaRPr lang="en-US" sz="2000" b="1" i="0" dirty="0">
              <a:solidFill>
                <a:srgbClr val="222222"/>
              </a:solidFill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i="0" dirty="0">
                <a:solidFill>
                  <a:srgbClr val="222222"/>
                </a:solidFill>
                <a:effectLst/>
              </a:rPr>
              <a:t>River Shark (</a:t>
            </a:r>
            <a:r>
              <a:rPr lang="en-US" sz="2000" b="1" i="0" dirty="0" err="1">
                <a:solidFill>
                  <a:srgbClr val="222222"/>
                </a:solidFill>
                <a:effectLst/>
              </a:rPr>
              <a:t>Glyphis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) Sting ray (</a:t>
            </a:r>
            <a:r>
              <a:rPr lang="en-US" sz="2000" b="1" i="0" dirty="0" err="1">
                <a:solidFill>
                  <a:srgbClr val="222222"/>
                </a:solidFill>
                <a:effectLst/>
              </a:rPr>
              <a:t>Himmantura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)</a:t>
            </a:r>
            <a:endParaRPr lang="en-US" sz="2000" b="1" dirty="0">
              <a:solidFill>
                <a:srgbClr val="22222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i="0" dirty="0">
                <a:solidFill>
                  <a:srgbClr val="222222"/>
                </a:solidFill>
                <a:effectLst/>
              </a:rPr>
              <a:t>Main inland capture fisheries Resource of India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i="0" dirty="0">
                <a:solidFill>
                  <a:srgbClr val="222222"/>
                </a:solidFill>
                <a:effectLst/>
              </a:rPr>
              <a:t>Contribute in food basket &amp; nutritional security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10" y="495753"/>
            <a:ext cx="5678459" cy="55567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496540" y="6237794"/>
            <a:ext cx="371138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/>
              <a:t>Fig 1. Map Of Ganga River System 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96125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3052F-2417-49B0-9C46-62AB356B3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749" y="2883520"/>
            <a:ext cx="5159188" cy="2583473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000" b="1" i="0" dirty="0">
                <a:solidFill>
                  <a:srgbClr val="222222"/>
                </a:solidFill>
                <a:effectLst/>
              </a:rPr>
              <a:t> National Animal of India</a:t>
            </a:r>
          </a:p>
          <a:p>
            <a:pPr algn="l"/>
            <a:r>
              <a:rPr lang="en-US" sz="2000" b="1" i="0" dirty="0">
                <a:solidFill>
                  <a:srgbClr val="222222"/>
                </a:solidFill>
                <a:effectLst/>
              </a:rPr>
              <a:t>Aquatic lion of Ganga river</a:t>
            </a:r>
          </a:p>
          <a:p>
            <a:pPr algn="l"/>
            <a:r>
              <a:rPr lang="en-US" sz="2000" b="1" i="0" dirty="0">
                <a:solidFill>
                  <a:srgbClr val="222222"/>
                </a:solidFill>
                <a:effectLst/>
              </a:rPr>
              <a:t>Bio indicator of health of river</a:t>
            </a:r>
          </a:p>
          <a:p>
            <a:pPr algn="l"/>
            <a:r>
              <a:rPr lang="en-US" sz="2000" b="1" i="0" dirty="0">
                <a:solidFill>
                  <a:srgbClr val="222222"/>
                </a:solidFill>
                <a:effectLst/>
              </a:rPr>
              <a:t>Apex  position in  river food chain</a:t>
            </a:r>
          </a:p>
          <a:p>
            <a:pPr algn="l"/>
            <a:r>
              <a:rPr lang="en-US" sz="2000" b="1" i="0" dirty="0">
                <a:solidFill>
                  <a:srgbClr val="222222"/>
                </a:solidFill>
                <a:effectLst/>
              </a:rPr>
              <a:t>IUCN Red book list as endangered </a:t>
            </a:r>
          </a:p>
          <a:p>
            <a:pPr algn="l"/>
            <a:r>
              <a:rPr lang="en-US" sz="2000" b="1" i="0" dirty="0">
                <a:solidFill>
                  <a:srgbClr val="222222"/>
                </a:solidFill>
                <a:effectLst/>
              </a:rPr>
              <a:t>Protected : wildlife protection act 1972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172" y="1793099"/>
            <a:ext cx="5549038" cy="32622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935610" y="5282327"/>
            <a:ext cx="254080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/>
              <a:t>Fig 2. Gangetic Dolphin </a:t>
            </a:r>
            <a:endParaRPr lang="en-IN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CB5268-F005-4AE7-AD41-5C5C532EDD58}"/>
              </a:ext>
            </a:extLst>
          </p:cNvPr>
          <p:cNvSpPr txBox="1">
            <a:spLocks/>
          </p:cNvSpPr>
          <p:nvPr/>
        </p:nvSpPr>
        <p:spPr>
          <a:xfrm>
            <a:off x="923749" y="1544904"/>
            <a:ext cx="5159188" cy="1325563"/>
          </a:xfrm>
          <a:prstGeom prst="rect">
            <a:avLst/>
          </a:prstGeom>
          <a:solidFill>
            <a:srgbClr val="92D050">
              <a:alpha val="69804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SIGNIFICANCE OF GANGETIC DOLPHIN 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800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36316-4F97-448A-9CB6-7E080D9D4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937"/>
            <a:ext cx="10515600" cy="1325563"/>
          </a:xfrm>
          <a:solidFill>
            <a:srgbClr val="92D050">
              <a:alpha val="69804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en-US" sz="3200" b="1" i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PRESENT </a:t>
            </a:r>
            <a:r>
              <a:rPr lang="en-US" sz="3200" b="1" i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STATUS </a:t>
            </a:r>
            <a:r>
              <a:rPr lang="en-US" sz="3200" b="1" i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DOLPHIN POPULATION IN GANGA RIVER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ED518-DEF3-4815-87D9-B6212A06D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0837"/>
            <a:ext cx="6045926" cy="2801567"/>
          </a:xfrm>
        </p:spPr>
        <p:txBody>
          <a:bodyPr>
            <a:normAutofit/>
          </a:bodyPr>
          <a:lstStyle/>
          <a:p>
            <a:pPr algn="l"/>
            <a:r>
              <a:rPr lang="en-US" sz="2000" b="1" i="0" dirty="0">
                <a:solidFill>
                  <a:srgbClr val="222222"/>
                </a:solidFill>
                <a:effectLst/>
              </a:rPr>
              <a:t>Natural home - Ganga &amp; It's Tributaries</a:t>
            </a:r>
          </a:p>
          <a:p>
            <a:pPr algn="l"/>
            <a:r>
              <a:rPr lang="en-US" sz="2000" b="1" i="0" dirty="0" err="1" smtClean="0">
                <a:solidFill>
                  <a:srgbClr val="222222"/>
                </a:solidFill>
                <a:effectLst/>
              </a:rPr>
              <a:t>Gandak</a:t>
            </a:r>
            <a:r>
              <a:rPr lang="en-US" sz="2000" b="1" dirty="0" smtClean="0">
                <a:solidFill>
                  <a:srgbClr val="222222"/>
                </a:solidFill>
              </a:rPr>
              <a:t>, </a:t>
            </a:r>
            <a:r>
              <a:rPr lang="en-US" sz="2000" b="1" i="0" dirty="0" err="1" smtClean="0">
                <a:solidFill>
                  <a:srgbClr val="222222"/>
                </a:solidFill>
                <a:effectLst/>
              </a:rPr>
              <a:t>Ghaghra</a:t>
            </a:r>
            <a:r>
              <a:rPr lang="en-US" sz="2000" b="1" i="0" dirty="0" smtClean="0">
                <a:solidFill>
                  <a:srgbClr val="222222"/>
                </a:solidFill>
                <a:effectLst/>
              </a:rPr>
              <a:t>, Chambal, Son, </a:t>
            </a:r>
            <a:r>
              <a:rPr lang="en-US" sz="2000" b="1" i="0" dirty="0" err="1" smtClean="0">
                <a:solidFill>
                  <a:srgbClr val="222222"/>
                </a:solidFill>
                <a:effectLst/>
              </a:rPr>
              <a:t>Kosi</a:t>
            </a:r>
            <a:endParaRPr lang="en-US" sz="2000" b="1" dirty="0">
              <a:solidFill>
                <a:srgbClr val="222222"/>
              </a:solidFill>
            </a:endParaRPr>
          </a:p>
          <a:p>
            <a:pPr algn="l"/>
            <a:r>
              <a:rPr lang="en-US" sz="2000" b="1" i="0" dirty="0">
                <a:solidFill>
                  <a:srgbClr val="222222"/>
                </a:solidFill>
                <a:effectLst/>
              </a:rPr>
              <a:t>Perennial deep  slow current water </a:t>
            </a:r>
          </a:p>
          <a:p>
            <a:pPr algn="l"/>
            <a:r>
              <a:rPr lang="en-US" sz="2000" b="1" i="0" dirty="0">
                <a:solidFill>
                  <a:srgbClr val="222222"/>
                </a:solidFill>
                <a:effectLst/>
              </a:rPr>
              <a:t>PAST. thick population in Gangetic plain</a:t>
            </a:r>
          </a:p>
          <a:p>
            <a:pPr algn="l"/>
            <a:r>
              <a:rPr lang="en-US" sz="2000" b="1" i="0" dirty="0">
                <a:solidFill>
                  <a:srgbClr val="222222"/>
                </a:solidFill>
                <a:effectLst/>
              </a:rPr>
              <a:t>PRESENT below 1200 in isolated pockets</a:t>
            </a:r>
          </a:p>
          <a:p>
            <a:pPr algn="l"/>
            <a:r>
              <a:rPr lang="en-US" sz="2000" b="1" i="0" dirty="0" err="1">
                <a:solidFill>
                  <a:srgbClr val="222222"/>
                </a:solidFill>
                <a:effectLst/>
              </a:rPr>
              <a:t>Narora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 ,</a:t>
            </a:r>
            <a:r>
              <a:rPr lang="en-US" sz="2000" b="1" i="0" dirty="0" smtClean="0">
                <a:solidFill>
                  <a:srgbClr val="222222"/>
                </a:solidFill>
                <a:effectLst/>
              </a:rPr>
              <a:t>Varanasi, (</a:t>
            </a:r>
            <a:r>
              <a:rPr lang="en-US" sz="2000" b="1" i="0" dirty="0" err="1" smtClean="0">
                <a:solidFill>
                  <a:srgbClr val="222222"/>
                </a:solidFill>
                <a:effectLst/>
              </a:rPr>
              <a:t>DhakaWANs</a:t>
            </a:r>
            <a:r>
              <a:rPr lang="en-US" sz="2000" b="1" i="0" dirty="0" smtClean="0">
                <a:solidFill>
                  <a:srgbClr val="222222"/>
                </a:solidFill>
                <a:effectLst/>
              </a:rPr>
              <a:t>), </a:t>
            </a:r>
            <a:r>
              <a:rPr lang="en-US" sz="2000" b="1" i="0" dirty="0" err="1" smtClean="0">
                <a:solidFill>
                  <a:srgbClr val="222222"/>
                </a:solidFill>
                <a:effectLst/>
              </a:rPr>
              <a:t>Buxar</a:t>
            </a:r>
            <a:r>
              <a:rPr lang="en-US" sz="2000" b="1" dirty="0">
                <a:solidFill>
                  <a:srgbClr val="222222"/>
                </a:solidFill>
              </a:rPr>
              <a:t>,</a:t>
            </a:r>
            <a:r>
              <a:rPr lang="en-US" sz="2000" b="1" i="0" dirty="0" smtClean="0">
                <a:solidFill>
                  <a:srgbClr val="222222"/>
                </a:solidFill>
                <a:effectLst/>
              </a:rPr>
              <a:t> Patna, 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Bhagalpur</a:t>
            </a:r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1" b="9532"/>
          <a:stretch/>
        </p:blipFill>
        <p:spPr>
          <a:xfrm>
            <a:off x="6224598" y="2143672"/>
            <a:ext cx="5129202" cy="30958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722962" y="5618395"/>
            <a:ext cx="413247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Fig 3 . Map Showing Dolphin Distributional Zone Of River Ganga 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92118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A0771-D3C9-4294-A83B-F0C3F1E38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81949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2000" b="1" i="0" u="sng" dirty="0">
                <a:solidFill>
                  <a:srgbClr val="222222"/>
                </a:solidFill>
                <a:effectLst/>
              </a:rPr>
              <a:t> </a:t>
            </a:r>
            <a:r>
              <a:rPr lang="en-US" sz="2000" b="1" i="0" u="sng" dirty="0" smtClean="0">
                <a:solidFill>
                  <a:srgbClr val="222222"/>
                </a:solidFill>
                <a:effectLst/>
              </a:rPr>
              <a:t>CLASS MAMMALIA ORDER CETACEA FAMILY PLANTANISTIDAE</a:t>
            </a:r>
            <a:endParaRPr lang="en-US" sz="2000" b="1" i="0" u="sng" dirty="0">
              <a:solidFill>
                <a:srgbClr val="222222"/>
              </a:solidFill>
              <a:effectLst/>
            </a:endParaRPr>
          </a:p>
          <a:p>
            <a:pPr marL="0" indent="0" algn="l">
              <a:buNone/>
            </a:pPr>
            <a:r>
              <a:rPr lang="en-US" sz="2000" b="1" i="0" dirty="0">
                <a:solidFill>
                  <a:srgbClr val="222222"/>
                </a:solidFill>
                <a:effectLst/>
              </a:rPr>
              <a:t>     </a:t>
            </a:r>
            <a:endParaRPr lang="en-US" sz="2000" b="1" i="0" dirty="0" smtClean="0">
              <a:solidFill>
                <a:srgbClr val="222222"/>
              </a:solidFill>
              <a:effectLst/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2000" b="1" i="0" dirty="0" smtClean="0">
                <a:solidFill>
                  <a:srgbClr val="222222"/>
                </a:solidFill>
                <a:effectLst/>
              </a:rPr>
              <a:t>Long 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beak </a:t>
            </a:r>
            <a:r>
              <a:rPr lang="en-US" sz="2000" b="1" i="0" dirty="0" smtClean="0">
                <a:solidFill>
                  <a:srgbClr val="222222"/>
                </a:solidFill>
                <a:effectLst/>
              </a:rPr>
              <a:t>with teeth, tinny 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eye blowhole 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2000" b="1" i="0" dirty="0" smtClean="0">
                <a:solidFill>
                  <a:srgbClr val="222222"/>
                </a:solidFill>
                <a:effectLst/>
              </a:rPr>
              <a:t>Bulky 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body flexible </a:t>
            </a:r>
            <a:r>
              <a:rPr lang="en-US" sz="2000" b="1" i="0" dirty="0" err="1">
                <a:solidFill>
                  <a:srgbClr val="222222"/>
                </a:solidFill>
                <a:effectLst/>
              </a:rPr>
              <a:t>neck,long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 flippers tail fluke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2000" b="1" i="0" dirty="0" smtClean="0">
                <a:solidFill>
                  <a:srgbClr val="222222"/>
                </a:solidFill>
                <a:effectLst/>
              </a:rPr>
              <a:t>Grey 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brown </a:t>
            </a:r>
            <a:r>
              <a:rPr lang="en-US" sz="2000" b="1" i="0" dirty="0" err="1">
                <a:solidFill>
                  <a:srgbClr val="222222"/>
                </a:solidFill>
                <a:effectLst/>
              </a:rPr>
              <a:t>colour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 2 m long with 80 kg </a:t>
            </a:r>
            <a:r>
              <a:rPr lang="en-US" sz="2000" b="1" i="0" dirty="0" err="1" smtClean="0">
                <a:solidFill>
                  <a:srgbClr val="222222"/>
                </a:solidFill>
                <a:effectLst/>
              </a:rPr>
              <a:t>wt</a:t>
            </a:r>
            <a:endParaRPr lang="en-US" sz="2000" b="1" dirty="0">
              <a:solidFill>
                <a:srgbClr val="222222"/>
              </a:solidFill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2000" b="1" i="0" dirty="0" smtClean="0">
                <a:solidFill>
                  <a:srgbClr val="222222"/>
                </a:solidFill>
                <a:effectLst/>
              </a:rPr>
              <a:t>Solo 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side swimmer jump out of </a:t>
            </a:r>
            <a:r>
              <a:rPr lang="en-US" sz="2000" b="1" i="0" dirty="0" err="1">
                <a:solidFill>
                  <a:srgbClr val="222222"/>
                </a:solidFill>
                <a:effectLst/>
              </a:rPr>
              <a:t>water.air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 breather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2000" b="1" i="0" dirty="0" smtClean="0">
                <a:solidFill>
                  <a:srgbClr val="222222"/>
                </a:solidFill>
                <a:effectLst/>
              </a:rPr>
              <a:t>Navigation 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hunting by  ultrasonic echolocation 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2000" b="1" i="0" dirty="0" smtClean="0">
                <a:solidFill>
                  <a:srgbClr val="222222"/>
                </a:solidFill>
                <a:effectLst/>
              </a:rPr>
              <a:t>Blind 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Communication by whistles clicks late maturity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2000" b="1" i="0" dirty="0" smtClean="0">
                <a:solidFill>
                  <a:srgbClr val="222222"/>
                </a:solidFill>
                <a:effectLst/>
              </a:rPr>
              <a:t>Polygamy 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parental care give live birth to </a:t>
            </a:r>
            <a:r>
              <a:rPr lang="en-US" sz="2000" b="1" i="0" dirty="0" smtClean="0">
                <a:solidFill>
                  <a:srgbClr val="222222"/>
                </a:solidFill>
                <a:effectLst/>
              </a:rPr>
              <a:t>calves</a:t>
            </a:r>
            <a:endParaRPr lang="en-US" sz="2000" b="1" i="0" dirty="0">
              <a:solidFill>
                <a:srgbClr val="222222"/>
              </a:solidFill>
              <a:effectLst/>
            </a:endParaRPr>
          </a:p>
          <a:p>
            <a:endParaRPr lang="en-US" sz="2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149" y="2286319"/>
            <a:ext cx="4181369" cy="4234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3F36316-4F97-448A-9CB6-7E080D9D4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937"/>
            <a:ext cx="10515600" cy="1325563"/>
          </a:xfrm>
          <a:solidFill>
            <a:srgbClr val="92D050">
              <a:alpha val="69804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TAXONOMY AND MORPHOLOGY OF GANGETIC DOLPHIN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248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AF47B-8C8C-4A09-8CF3-98750B08D09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>
              <a:alpha val="69804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ECOLOGICAL STATUS OF RIVER GANGA: BEFORE 24</a:t>
            </a:r>
            <a:r>
              <a:rPr lang="en-US" sz="3200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MARCH 2020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B8255-2B3A-4E2C-B15B-9FBC3676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06" y="2269764"/>
            <a:ext cx="10515600" cy="4351338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222222"/>
                </a:solidFill>
              </a:rPr>
              <a:t>I</a:t>
            </a:r>
            <a:r>
              <a:rPr lang="en-US" sz="2000" b="1" i="0" dirty="0" smtClean="0">
                <a:solidFill>
                  <a:srgbClr val="222222"/>
                </a:solidFill>
                <a:effectLst/>
              </a:rPr>
              <a:t>ntegrity broken perennial beauty lost </a:t>
            </a:r>
          </a:p>
          <a:p>
            <a:pPr algn="l"/>
            <a:r>
              <a:rPr lang="en-US" sz="2000" b="1" dirty="0" smtClean="0">
                <a:solidFill>
                  <a:srgbClr val="222222"/>
                </a:solidFill>
              </a:rPr>
              <a:t>High turbidity visibility clarity lost </a:t>
            </a:r>
          </a:p>
          <a:p>
            <a:pPr algn="l"/>
            <a:r>
              <a:rPr lang="en-US" sz="2000" b="1" dirty="0" smtClean="0">
                <a:solidFill>
                  <a:srgbClr val="222222"/>
                </a:solidFill>
              </a:rPr>
              <a:t>Level of DO, pH low but </a:t>
            </a:r>
            <a:r>
              <a:rPr lang="en-US" sz="2000" b="1" dirty="0" err="1" smtClean="0">
                <a:solidFill>
                  <a:srgbClr val="222222"/>
                </a:solidFill>
              </a:rPr>
              <a:t>BoD</a:t>
            </a:r>
            <a:r>
              <a:rPr lang="en-US" sz="2000" b="1" dirty="0" smtClean="0">
                <a:solidFill>
                  <a:srgbClr val="222222"/>
                </a:solidFill>
              </a:rPr>
              <a:t> </a:t>
            </a:r>
            <a:r>
              <a:rPr lang="en-US" sz="2000" b="1" dirty="0" err="1" smtClean="0">
                <a:solidFill>
                  <a:srgbClr val="222222"/>
                </a:solidFill>
              </a:rPr>
              <a:t>CoD</a:t>
            </a:r>
            <a:r>
              <a:rPr lang="en-US" sz="2000" b="1" dirty="0" smtClean="0">
                <a:solidFill>
                  <a:srgbClr val="222222"/>
                </a:solidFill>
              </a:rPr>
              <a:t> high </a:t>
            </a:r>
          </a:p>
          <a:p>
            <a:pPr algn="l"/>
            <a:r>
              <a:rPr lang="en-US" sz="2000" b="1" dirty="0" smtClean="0">
                <a:solidFill>
                  <a:srgbClr val="222222"/>
                </a:solidFill>
              </a:rPr>
              <a:t>River water highly polluted and contaminated </a:t>
            </a:r>
          </a:p>
          <a:p>
            <a:pPr algn="l"/>
            <a:r>
              <a:rPr lang="en-US" sz="2000" b="1" dirty="0" smtClean="0">
                <a:solidFill>
                  <a:srgbClr val="222222"/>
                </a:solidFill>
              </a:rPr>
              <a:t>River depth shallow current velocity </a:t>
            </a:r>
            <a:r>
              <a:rPr lang="en-US" sz="2000" b="1" dirty="0" err="1" smtClean="0">
                <a:solidFill>
                  <a:srgbClr val="222222"/>
                </a:solidFill>
              </a:rPr>
              <a:t>slowflow</a:t>
            </a:r>
            <a:r>
              <a:rPr lang="en-US" sz="2000" b="1" dirty="0" smtClean="0">
                <a:solidFill>
                  <a:srgbClr val="222222"/>
                </a:solidFill>
              </a:rPr>
              <a:t> </a:t>
            </a:r>
          </a:p>
          <a:p>
            <a:pPr algn="l"/>
            <a:r>
              <a:rPr lang="en-US" sz="2000" b="1" dirty="0" smtClean="0">
                <a:solidFill>
                  <a:srgbClr val="222222"/>
                </a:solidFill>
              </a:rPr>
              <a:t>Deformed river bed with high organic debris </a:t>
            </a:r>
          </a:p>
          <a:p>
            <a:pPr algn="l"/>
            <a:r>
              <a:rPr lang="en-US" sz="2000" b="1" dirty="0" err="1" smtClean="0">
                <a:solidFill>
                  <a:srgbClr val="222222"/>
                </a:solidFill>
              </a:rPr>
              <a:t>Mineralisation</a:t>
            </a:r>
            <a:r>
              <a:rPr lang="en-US" sz="2000" b="1" dirty="0" smtClean="0">
                <a:solidFill>
                  <a:srgbClr val="222222"/>
                </a:solidFill>
              </a:rPr>
              <a:t> capacity, food chain disrupted </a:t>
            </a:r>
          </a:p>
          <a:p>
            <a:pPr algn="l"/>
            <a:r>
              <a:rPr lang="en-US" sz="2000" b="1" dirty="0" smtClean="0">
                <a:solidFill>
                  <a:srgbClr val="222222"/>
                </a:solidFill>
              </a:rPr>
              <a:t>Biotic life under stressful conditions 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7" t="4990" r="5868" b="6834"/>
          <a:stretch/>
        </p:blipFill>
        <p:spPr>
          <a:xfrm>
            <a:off x="5605300" y="2565899"/>
            <a:ext cx="6482197" cy="252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903013"/>
              </p:ext>
            </p:extLst>
          </p:nvPr>
        </p:nvGraphicFramePr>
        <p:xfrm>
          <a:off x="236583" y="2097925"/>
          <a:ext cx="5328194" cy="3453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097">
                  <a:extLst>
                    <a:ext uri="{9D8B030D-6E8A-4147-A177-3AD203B41FA5}">
                      <a16:colId xmlns:a16="http://schemas.microsoft.com/office/drawing/2014/main" val="338926622"/>
                    </a:ext>
                  </a:extLst>
                </a:gridCol>
                <a:gridCol w="2664097">
                  <a:extLst>
                    <a:ext uri="{9D8B030D-6E8A-4147-A177-3AD203B41FA5}">
                      <a16:colId xmlns:a16="http://schemas.microsoft.com/office/drawing/2014/main" val="4026054043"/>
                    </a:ext>
                  </a:extLst>
                </a:gridCol>
              </a:tblGrid>
              <a:tr h="761092">
                <a:tc gridSpan="2"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Table</a:t>
                      </a:r>
                      <a:r>
                        <a:rPr lang="en-IN" baseline="0" dirty="0" smtClean="0"/>
                        <a:t> – COMPLETE CONTROL ON SOURCE OF POLLUTING UNITS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43490"/>
                  </a:ext>
                </a:extLst>
              </a:tr>
              <a:tr h="585256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No of Polluting industries</a:t>
                      </a:r>
                      <a:endParaRPr lang="en-IN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latin typeface="+mn-lt"/>
                        </a:rPr>
                        <a:t>764</a:t>
                      </a:r>
                      <a:endParaRPr lang="en-IN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565466"/>
                  </a:ext>
                </a:extLst>
              </a:tr>
              <a:tr h="585256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chemeClr val="tx1"/>
                          </a:solidFill>
                          <a:latin typeface="+mn-lt"/>
                        </a:rPr>
                        <a:t>Pollution</a:t>
                      </a:r>
                      <a:r>
                        <a:rPr lang="en-IN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load ton/day</a:t>
                      </a:r>
                      <a:endParaRPr lang="en-IN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latin typeface="+mn-lt"/>
                        </a:rPr>
                        <a:t>131</a:t>
                      </a:r>
                      <a:endParaRPr lang="en-IN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486225"/>
                  </a:ext>
                </a:extLst>
              </a:tr>
              <a:tr h="761092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chemeClr val="tx1"/>
                          </a:solidFill>
                          <a:latin typeface="+mn-lt"/>
                        </a:rPr>
                        <a:t>Sewage</a:t>
                      </a:r>
                      <a:r>
                        <a:rPr lang="en-IN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load million litres/day</a:t>
                      </a:r>
                      <a:endParaRPr lang="en-IN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latin typeface="+mn-lt"/>
                        </a:rPr>
                        <a:t>12,000</a:t>
                      </a:r>
                      <a:endParaRPr lang="en-IN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890355"/>
                  </a:ext>
                </a:extLst>
              </a:tr>
              <a:tr h="761092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chemeClr val="tx1"/>
                          </a:solidFill>
                          <a:latin typeface="+mn-lt"/>
                        </a:rPr>
                        <a:t>Treatment capacity million litres/day</a:t>
                      </a:r>
                      <a:endParaRPr lang="en-IN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latin typeface="+mn-lt"/>
                        </a:rPr>
                        <a:t>4000</a:t>
                      </a:r>
                      <a:endParaRPr lang="en-IN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71703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6583" y="5644195"/>
            <a:ext cx="5434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/>
              <a:t>Impact: increase in transparency, clarity, visibility</a:t>
            </a:r>
          </a:p>
          <a:p>
            <a:r>
              <a:rPr lang="en-IN" sz="2000" b="1" dirty="0" smtClean="0"/>
              <a:t>Desired level of DO , pH, BOD and COD</a:t>
            </a:r>
            <a:endParaRPr lang="en-IN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94" y="4567341"/>
            <a:ext cx="3916199" cy="2199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381" y="1783271"/>
            <a:ext cx="3528240" cy="26461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379" y="1772787"/>
            <a:ext cx="2719400" cy="27194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3F36316-4F97-448A-9CB6-7E080D9D4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937"/>
            <a:ext cx="10515600" cy="1325563"/>
          </a:xfrm>
          <a:solidFill>
            <a:srgbClr val="92D050">
              <a:alpha val="69804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ECOLOGICAL STATUS OF RIVER GANGA AFTER LOCKDOWN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108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50C98-E8A3-4172-A75A-773B94546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 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3F36316-4F97-448A-9CB6-7E080D9D4F0E}"/>
              </a:ext>
            </a:extLst>
          </p:cNvPr>
          <p:cNvSpPr txBox="1">
            <a:spLocks/>
          </p:cNvSpPr>
          <p:nvPr/>
        </p:nvSpPr>
        <p:spPr>
          <a:xfrm>
            <a:off x="838200" y="325937"/>
            <a:ext cx="10515600" cy="1325563"/>
          </a:xfrm>
          <a:prstGeom prst="rect">
            <a:avLst/>
          </a:prstGeom>
          <a:solidFill>
            <a:srgbClr val="92D050">
              <a:alpha val="69804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IMPACT ON POPULATION AND PRODUCTION DYNAMICS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735347"/>
              </p:ext>
            </p:extLst>
          </p:nvPr>
        </p:nvGraphicFramePr>
        <p:xfrm>
          <a:off x="1169851" y="1850331"/>
          <a:ext cx="6022702" cy="3329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1351">
                  <a:extLst>
                    <a:ext uri="{9D8B030D-6E8A-4147-A177-3AD203B41FA5}">
                      <a16:colId xmlns:a16="http://schemas.microsoft.com/office/drawing/2014/main" val="3163274413"/>
                    </a:ext>
                  </a:extLst>
                </a:gridCol>
                <a:gridCol w="3011351">
                  <a:extLst>
                    <a:ext uri="{9D8B030D-6E8A-4147-A177-3AD203B41FA5}">
                      <a16:colId xmlns:a16="http://schemas.microsoft.com/office/drawing/2014/main" val="3494268846"/>
                    </a:ext>
                  </a:extLst>
                </a:gridCol>
              </a:tblGrid>
              <a:tr h="832455">
                <a:tc gridSpan="2"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Table</a:t>
                      </a:r>
                      <a:r>
                        <a:rPr lang="en-IN" baseline="0" dirty="0" smtClean="0"/>
                        <a:t> – CONTROL ON DEMOGRAPHIC AND FISHING PRSSURES 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600738"/>
                  </a:ext>
                </a:extLst>
              </a:tr>
              <a:tr h="832455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Ganga Basin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448.3 million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251599"/>
                  </a:ext>
                </a:extLst>
              </a:tr>
              <a:tr h="832455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Ganga Plain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496 million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796037"/>
                  </a:ext>
                </a:extLst>
              </a:tr>
              <a:tr h="832455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Fisherman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10-13 million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048845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133202" y="533979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222222"/>
                </a:solidFill>
                <a:cs typeface="Arial" panose="020B0604020202020204" pitchFamily="34" charset="0"/>
              </a:rPr>
              <a:t>IMPACT: fishing </a:t>
            </a:r>
            <a:r>
              <a:rPr lang="en-US" altLang="en-US" sz="2000" b="1" dirty="0">
                <a:solidFill>
                  <a:srgbClr val="222222"/>
                </a:solidFill>
                <a:cs typeface="Arial" panose="020B0604020202020204" pitchFamily="34" charset="0"/>
              </a:rPr>
              <a:t>closed during spawning period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222222"/>
                </a:solidFill>
                <a:cs typeface="Arial" panose="020B0604020202020204" pitchFamily="34" charset="0"/>
              </a:rPr>
              <a:t>Collection of </a:t>
            </a:r>
            <a:r>
              <a:rPr lang="en-US" altLang="en-US" sz="2000" b="1" dirty="0" err="1">
                <a:solidFill>
                  <a:srgbClr val="222222"/>
                </a:solidFill>
                <a:cs typeface="Arial" panose="020B0604020202020204" pitchFamily="34" charset="0"/>
              </a:rPr>
              <a:t>spawners</a:t>
            </a:r>
            <a:r>
              <a:rPr lang="en-US" altLang="en-US" sz="2000" b="1" dirty="0">
                <a:solidFill>
                  <a:srgbClr val="222222"/>
                </a:solidFill>
                <a:cs typeface="Arial" panose="020B0604020202020204" pitchFamily="34" charset="0"/>
              </a:rPr>
              <a:t> and seed stopped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222222"/>
                </a:solidFill>
                <a:cs typeface="Arial" panose="020B0604020202020204" pitchFamily="34" charset="0"/>
              </a:rPr>
              <a:t>Natural auto stalking of fishes in river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222222"/>
                </a:solidFill>
                <a:cs typeface="Arial" panose="020B0604020202020204" pitchFamily="34" charset="0"/>
              </a:rPr>
              <a:t>Improvement in population and production of fishes </a:t>
            </a:r>
            <a:endParaRPr lang="en-US" altLang="en-US" sz="2000" b="1" dirty="0"/>
          </a:p>
        </p:txBody>
      </p:sp>
      <p:sp>
        <p:nvSpPr>
          <p:cNvPr id="15" name="AutoShape 4" descr="Fresh Fish Basket:Fresh Fish, Chicken, Mutton Online Home Delivery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292" y="2423995"/>
            <a:ext cx="3757508" cy="375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1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9F07F-66C8-4E42-86D9-672FB81F3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734319"/>
              </p:ext>
            </p:extLst>
          </p:nvPr>
        </p:nvGraphicFramePr>
        <p:xfrm>
          <a:off x="838200" y="1974881"/>
          <a:ext cx="6879496" cy="4624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874">
                  <a:extLst>
                    <a:ext uri="{9D8B030D-6E8A-4147-A177-3AD203B41FA5}">
                      <a16:colId xmlns:a16="http://schemas.microsoft.com/office/drawing/2014/main" val="448565861"/>
                    </a:ext>
                  </a:extLst>
                </a:gridCol>
                <a:gridCol w="1719874">
                  <a:extLst>
                    <a:ext uri="{9D8B030D-6E8A-4147-A177-3AD203B41FA5}">
                      <a16:colId xmlns:a16="http://schemas.microsoft.com/office/drawing/2014/main" val="2412376639"/>
                    </a:ext>
                  </a:extLst>
                </a:gridCol>
                <a:gridCol w="1719874">
                  <a:extLst>
                    <a:ext uri="{9D8B030D-6E8A-4147-A177-3AD203B41FA5}">
                      <a16:colId xmlns:a16="http://schemas.microsoft.com/office/drawing/2014/main" val="2190966718"/>
                    </a:ext>
                  </a:extLst>
                </a:gridCol>
                <a:gridCol w="1719874">
                  <a:extLst>
                    <a:ext uri="{9D8B030D-6E8A-4147-A177-3AD203B41FA5}">
                      <a16:colId xmlns:a16="http://schemas.microsoft.com/office/drawing/2014/main" val="3533630067"/>
                    </a:ext>
                  </a:extLst>
                </a:gridCol>
              </a:tblGrid>
              <a:tr h="572192">
                <a:tc>
                  <a:txBody>
                    <a:bodyPr/>
                    <a:lstStyle/>
                    <a:p>
                      <a:r>
                        <a:rPr lang="en-IN" dirty="0" smtClean="0"/>
                        <a:t>Stretch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Place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State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Date of visibility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8923"/>
                  </a:ext>
                </a:extLst>
              </a:tr>
              <a:tr h="987619">
                <a:tc>
                  <a:txBody>
                    <a:bodyPr/>
                    <a:lstStyle/>
                    <a:p>
                      <a:r>
                        <a:rPr lang="en-IN" dirty="0" smtClean="0"/>
                        <a:t>Upper ganga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Katarni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Ghat</a:t>
                      </a:r>
                      <a:r>
                        <a:rPr lang="en-IN" dirty="0" smtClean="0"/>
                        <a:t>,</a:t>
                      </a:r>
                      <a:r>
                        <a:rPr lang="en-IN" baseline="0" dirty="0" smtClean="0"/>
                        <a:t> Meerut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UP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15 April 2020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878825"/>
                  </a:ext>
                </a:extLst>
              </a:tr>
              <a:tr h="572192">
                <a:tc>
                  <a:txBody>
                    <a:bodyPr/>
                    <a:lstStyle/>
                    <a:p>
                      <a:r>
                        <a:rPr lang="en-IN" dirty="0" smtClean="0"/>
                        <a:t>Middle ganga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VGDS, Bhagalpur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Bihar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25 April 2020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632419"/>
                  </a:ext>
                </a:extLst>
              </a:tr>
              <a:tr h="572192">
                <a:tc>
                  <a:txBody>
                    <a:bodyPr/>
                    <a:lstStyle/>
                    <a:p>
                      <a:r>
                        <a:rPr lang="en-IN" dirty="0" smtClean="0"/>
                        <a:t>Lower ganga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Babu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Ghat</a:t>
                      </a:r>
                      <a:r>
                        <a:rPr lang="en-IN" dirty="0" smtClean="0"/>
                        <a:t>, Kolkata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West</a:t>
                      </a:r>
                      <a:r>
                        <a:rPr lang="en-IN" baseline="0" dirty="0" smtClean="0"/>
                        <a:t> Bengal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25 April 2020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167389"/>
                  </a:ext>
                </a:extLst>
              </a:tr>
              <a:tr h="572192"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Burhi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Gandhak</a:t>
                      </a:r>
                      <a:r>
                        <a:rPr lang="en-IN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Tepari</a:t>
                      </a:r>
                      <a:r>
                        <a:rPr lang="en-IN" dirty="0" smtClean="0"/>
                        <a:t>, </a:t>
                      </a:r>
                      <a:r>
                        <a:rPr lang="en-IN" dirty="0" err="1" smtClean="0"/>
                        <a:t>Muzaffarpur</a:t>
                      </a:r>
                      <a:r>
                        <a:rPr lang="en-IN" baseline="0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Bihar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27</a:t>
                      </a:r>
                      <a:r>
                        <a:rPr lang="en-IN" baseline="0" dirty="0" smtClean="0"/>
                        <a:t> July 2020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009002"/>
                  </a:ext>
                </a:extLst>
              </a:tr>
              <a:tr h="572192"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Gandak</a:t>
                      </a:r>
                      <a:r>
                        <a:rPr lang="en-IN" baseline="0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Purnia</a:t>
                      </a:r>
                      <a:r>
                        <a:rPr lang="en-IN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Bihar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7July</a:t>
                      </a:r>
                      <a:r>
                        <a:rPr lang="en-IN" baseline="0" dirty="0" smtClean="0"/>
                        <a:t> 2020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321232"/>
                  </a:ext>
                </a:extLst>
              </a:tr>
              <a:tr h="572192"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Gandak</a:t>
                      </a:r>
                      <a:r>
                        <a:rPr lang="en-IN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Begusarai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Bihar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20 July</a:t>
                      </a:r>
                      <a:r>
                        <a:rPr lang="en-IN" baseline="0" dirty="0" smtClean="0"/>
                        <a:t> 2020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352041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996AF47B-8C8C-4A09-8CF3-98750B08D09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92D050">
              <a:alpha val="69804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IMPACT ON REVIVAL OF DOLPHIN POPULATION IN GANGA (AFTER APRIL)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422" y="1974881"/>
            <a:ext cx="4060887" cy="22796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221" y="4337976"/>
            <a:ext cx="3395623" cy="226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0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263</TotalTime>
  <Words>363</Words>
  <Application>Microsoft Office PowerPoint</Application>
  <PresentationFormat>Widescreen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High Tower Text</vt:lpstr>
      <vt:lpstr>Wingdings</vt:lpstr>
      <vt:lpstr>Office Theme</vt:lpstr>
      <vt:lpstr>IMPACT OF NATIONWIDE COVID 19 PANDEMIC LOCKDOWN ON                                                                                                                                                                                                                      HABITAT OF ENDANGERED DOLPHINS PLATANISTTICA, GANGETICA :  ISSUES &amp; CHALLENGES IN CONTEXT OF ITS REHABILITATION IN RIVER GANGA                                 </vt:lpstr>
      <vt:lpstr>SIGNIFICANCE OF GANGA ECOSYSTEM</vt:lpstr>
      <vt:lpstr>PowerPoint Presentation</vt:lpstr>
      <vt:lpstr>PRESENT STATUS OF DOLPHIN POPULATION IN GANGA RIVER</vt:lpstr>
      <vt:lpstr>TAXONOMY AND MORPHOLOGY OF GANGETIC DOLPHIN</vt:lpstr>
      <vt:lpstr>ECOLOGICAL STATUS OF RIVER GANGA: BEFORE 24TH MARCH 2020</vt:lpstr>
      <vt:lpstr>ECOLOGICAL STATUS OF RIVER GANGA AFTER LOCKDOWN</vt:lpstr>
      <vt:lpstr>  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NATIONWIDE COQVID 19 PANDEMIC LOCKDOWN ON HABITAT OF ENDANGERED DOLPHINS PLATANISTTICA   ISSUES &amp; CHALLENGES IN CONTEXT OF ITS REHABILITATION IN RIVER GANGA</dc:title>
  <dc:creator>Gunjan Chitranshi (MCI Delhi)</dc:creator>
  <cp:lastModifiedBy>91977</cp:lastModifiedBy>
  <cp:revision>32</cp:revision>
  <dcterms:created xsi:type="dcterms:W3CDTF">2020-08-06T05:48:18Z</dcterms:created>
  <dcterms:modified xsi:type="dcterms:W3CDTF">2020-08-19T15:17:59Z</dcterms:modified>
</cp:coreProperties>
</file>